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801350" cy="7561263"/>
  <p:notesSz cx="6799263" cy="9929813"/>
  <p:defaultTextStyle>
    <a:defPPr>
      <a:defRPr lang="fr-FR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F4"/>
    <a:srgbClr val="FF0000"/>
    <a:srgbClr val="FFFF99"/>
    <a:srgbClr val="FF3300"/>
    <a:srgbClr val="FF6600"/>
    <a:srgbClr val="00FF00"/>
    <a:srgbClr val="9CB80E"/>
    <a:srgbClr val="FFCC00"/>
    <a:srgbClr val="F2B800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94660"/>
  </p:normalViewPr>
  <p:slideViewPr>
    <p:cSldViewPr>
      <p:cViewPr>
        <p:scale>
          <a:sx n="100" d="100"/>
          <a:sy n="100" d="100"/>
        </p:scale>
        <p:origin x="198" y="-1242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000" y="-91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E9E6AEE0-4E4F-4AEE-BC65-3DB2213608F4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3E04AF5-64E1-493A-9750-EAB09CEB53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85D7FFF2-EFB7-4A34-B7B2-9AE5D7E78F97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744538"/>
            <a:ext cx="53197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019" tIns="45510" rIns="91019" bIns="4551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088CD8E8-B230-43F9-80B5-2EED59D2C4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D8E8-B230-43F9-80B5-2EED59D2C4D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13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1"/>
          <a:stretch/>
        </p:blipFill>
        <p:spPr bwMode="auto">
          <a:xfrm>
            <a:off x="3240434" y="0"/>
            <a:ext cx="7560841" cy="7453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11043"/>
            <a:ext cx="3240360" cy="117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/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" y="1188343"/>
            <a:ext cx="3168351" cy="6257795"/>
          </a:xfrm>
          <a:prstGeom prst="rect">
            <a:avLst/>
          </a:prstGeom>
          <a:gradFill>
            <a:gsLst>
              <a:gs pos="0">
                <a:srgbClr val="FFEFD1">
                  <a:alpha val="5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/>
          <p:cNvPicPr/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6" b="65394" l="53714" r="94857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1" b="30407"/>
          <a:stretch/>
        </p:blipFill>
        <p:spPr bwMode="auto">
          <a:xfrm>
            <a:off x="0" y="1"/>
            <a:ext cx="10801350" cy="7561262"/>
          </a:xfrm>
          <a:prstGeom prst="rect">
            <a:avLst/>
          </a:prstGeom>
          <a:gradFill flip="none" rotWithShape="1">
            <a:gsLst>
              <a:gs pos="0">
                <a:srgbClr val="FEF9F4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9A25-313A-47BA-AE78-A30F00C56CEC}" type="datetimeFigureOut">
              <a:rPr lang="fr-FR" smtClean="0"/>
              <a:pPr/>
              <a:t>09/09/2016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DE87-F3AD-4F93-95FE-ADB2708AB1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://www.icome15.sitew.org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122" y="108223"/>
            <a:ext cx="309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</a:rPr>
              <a:t>International Scientific </a:t>
            </a:r>
            <a:r>
              <a:rPr lang="en-US" sz="1600" b="1" dirty="0" smtClean="0">
                <a:solidFill>
                  <a:srgbClr val="FFFF00"/>
                </a:solidFill>
              </a:rPr>
              <a:t>Committee</a:t>
            </a:r>
          </a:p>
          <a:p>
            <a:r>
              <a:rPr lang="fr-FR" sz="1600" b="1" dirty="0" smtClean="0">
                <a:solidFill>
                  <a:srgbClr val="00FF00"/>
                </a:solidFill>
              </a:rPr>
              <a:t>  </a:t>
            </a:r>
            <a:endParaRPr lang="fr-FR" sz="1600" b="1" dirty="0">
              <a:solidFill>
                <a:srgbClr val="00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6939" y="2724318"/>
            <a:ext cx="2571768" cy="120032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itchFamily="34" charset="0"/>
              </a:rPr>
              <a:t>International</a:t>
            </a:r>
            <a:r>
              <a:rPr lang="fr-FR" sz="3600" b="1" cap="none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itchFamily="34" charset="0"/>
              </a:rPr>
              <a:t>Conference on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60915" y="4777795"/>
            <a:ext cx="89334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  <a:cs typeface="Estrangelo Edessa" pitchFamily="66" charset="0"/>
              </a:rPr>
              <a:t>&amp;</a:t>
            </a:r>
            <a:endParaRPr lang="fr-FR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  <a:cs typeface="Estrangelo Edessa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4633" y="4142951"/>
            <a:ext cx="277351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54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latin typeface="Agency FB" pitchFamily="34" charset="0"/>
                <a:cs typeface="Estrangelo Edessa" pitchFamily="66" charset="0"/>
              </a:rPr>
              <a:t>MATERIALS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90076" y="6334010"/>
            <a:ext cx="2573140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ency FB" pitchFamily="34" charset="0"/>
                <a:cs typeface="Estrangelo Edessa" pitchFamily="66" charset="0"/>
              </a:rPr>
              <a:t>ICOME 2017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086868" y="265730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n w="3175">
                  <a:solidFill>
                    <a:schemeClr val="bg1"/>
                  </a:solidFill>
                </a:ln>
                <a:latin typeface="Agency FB" pitchFamily="34" charset="0"/>
              </a:rPr>
              <a:t>Call For Papers</a:t>
            </a:r>
            <a:endParaRPr lang="fr-FR" sz="3200" b="1" dirty="0">
              <a:ln w="3175">
                <a:solidFill>
                  <a:schemeClr val="bg1"/>
                </a:solidFill>
              </a:ln>
              <a:latin typeface="Agency FB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29184" y="4801517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5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gency FB" pitchFamily="34" charset="0"/>
                <a:cs typeface="Estrangelo Edessa" pitchFamily="66" charset="0"/>
              </a:rPr>
              <a:t>ENERGY</a:t>
            </a:r>
            <a:endParaRPr lang="fr-FR" sz="5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gency FB" pitchFamily="34" charset="0"/>
              <a:cs typeface="Estrangelo Edessa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79580" y="5645288"/>
            <a:ext cx="1773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Tianjin– China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cs typeface="Estrangelo Edessa" pitchFamily="66" charset="0"/>
              </a:rPr>
              <a:t>July 06-09, 2017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  <a:cs typeface="Estrangelo Edessa" pitchFamily="66" charset="0"/>
            </a:endParaRPr>
          </a:p>
          <a:p>
            <a:endParaRPr lang="fr-FR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" y="1116335"/>
            <a:ext cx="3276000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Abrudeanu</a:t>
            </a:r>
            <a:r>
              <a:rPr lang="en-US" sz="1000" b="1" dirty="0"/>
              <a:t> M., 	</a:t>
            </a:r>
            <a:r>
              <a:rPr lang="en-US" sz="1000" b="1" dirty="0" smtClean="0"/>
              <a:t>Acad</a:t>
            </a:r>
            <a:r>
              <a:rPr lang="en-US" sz="1000" b="1" dirty="0"/>
              <a:t>. Sciences 	           </a:t>
            </a:r>
            <a:r>
              <a:rPr lang="en-US" sz="1000" b="1" dirty="0" err="1" smtClean="0"/>
              <a:t>Roumania</a:t>
            </a:r>
            <a:endParaRPr lang="en-US" sz="1000" b="1" dirty="0" smtClean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Aït</a:t>
            </a:r>
            <a:r>
              <a:rPr lang="en-US" sz="1000" b="1" dirty="0" smtClean="0"/>
              <a:t>-Mokhtar A.        Univ. La Rochelle                            France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Alexander </a:t>
            </a:r>
            <a:r>
              <a:rPr lang="en-US" sz="1000" b="1" dirty="0"/>
              <a:t>J. I. D., </a:t>
            </a:r>
            <a:r>
              <a:rPr lang="en-US" sz="1000" b="1" dirty="0" smtClean="0"/>
              <a:t>	Case </a:t>
            </a:r>
            <a:r>
              <a:rPr lang="en-US" sz="1000" b="1" dirty="0"/>
              <a:t>Western Reserve Univ</a:t>
            </a:r>
            <a:r>
              <a:rPr lang="en-US" sz="1000" b="1" dirty="0" smtClean="0"/>
              <a:t>. 	USA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Bayazitoglu</a:t>
            </a:r>
            <a:r>
              <a:rPr lang="en-US" sz="1000" b="1" dirty="0"/>
              <a:t> Y., 	Rice University, </a:t>
            </a:r>
            <a:r>
              <a:rPr lang="en-US" sz="1000" b="1" dirty="0" smtClean="0"/>
              <a:t>	USA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Belarbi</a:t>
            </a:r>
            <a:r>
              <a:rPr lang="en-US" sz="1000" b="1" dirty="0"/>
              <a:t> R.,	University of La Rochelle,	France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Bennacer</a:t>
            </a:r>
            <a:r>
              <a:rPr lang="en-US" sz="1000" b="1" dirty="0"/>
              <a:t> R., 	</a:t>
            </a:r>
            <a:r>
              <a:rPr lang="en-US" sz="1000" b="1" dirty="0" err="1"/>
              <a:t>Ecole</a:t>
            </a:r>
            <a:r>
              <a:rPr lang="en-US" sz="1000" b="1" dirty="0"/>
              <a:t> </a:t>
            </a:r>
            <a:r>
              <a:rPr lang="en-US" sz="1000" b="1" dirty="0" err="1"/>
              <a:t>Nomale</a:t>
            </a:r>
            <a:r>
              <a:rPr lang="en-US" sz="1000" b="1" dirty="0"/>
              <a:t> Sup. </a:t>
            </a:r>
            <a:r>
              <a:rPr lang="en-US" sz="1000" b="1" dirty="0" err="1"/>
              <a:t>Cachan</a:t>
            </a:r>
            <a:r>
              <a:rPr lang="en-US" sz="1000" b="1" dirty="0" smtClean="0"/>
              <a:t>,	France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Benim</a:t>
            </a:r>
            <a:r>
              <a:rPr lang="en-US" sz="1000" b="1" dirty="0"/>
              <a:t> A. C., 	University  of </a:t>
            </a:r>
            <a:r>
              <a:rPr lang="en-US" sz="1000" b="1" dirty="0" err="1"/>
              <a:t>Duesseldorf</a:t>
            </a:r>
            <a:r>
              <a:rPr lang="en-US" sz="1000" b="1" dirty="0"/>
              <a:t>, </a:t>
            </a:r>
            <a:r>
              <a:rPr lang="en-US" sz="1000" b="1" dirty="0" smtClean="0"/>
              <a:t>	Germany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Bontoux</a:t>
            </a:r>
            <a:r>
              <a:rPr lang="en-US" sz="1000" b="1" dirty="0"/>
              <a:t> P., 	University of Aix Marseille,    </a:t>
            </a:r>
            <a:r>
              <a:rPr lang="en-US" sz="1000" b="1" dirty="0" smtClean="0"/>
              <a:t>	France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Bouali</a:t>
            </a:r>
            <a:r>
              <a:rPr lang="en-US" sz="1000" b="1" dirty="0"/>
              <a:t> M.,	University of Mondragon,        </a:t>
            </a:r>
            <a:r>
              <a:rPr lang="en-US" sz="1000" b="1" dirty="0" smtClean="0"/>
              <a:t>	Spain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Bouhadef</a:t>
            </a:r>
            <a:r>
              <a:rPr lang="en-US" sz="1000" b="1" dirty="0"/>
              <a:t> </a:t>
            </a:r>
            <a:r>
              <a:rPr lang="en-US" sz="1000" b="1" dirty="0" err="1"/>
              <a:t>Kh</a:t>
            </a:r>
            <a:r>
              <a:rPr lang="en-US" sz="1000" b="1" dirty="0"/>
              <a:t>.,	University USTHB,                   </a:t>
            </a:r>
            <a:r>
              <a:rPr lang="en-US" sz="1000" b="1" dirty="0" smtClean="0"/>
              <a:t>	Algeria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/>
              <a:t>Chai J.,	School of Computing and Eng.,    </a:t>
            </a:r>
            <a:r>
              <a:rPr lang="en-US" sz="1000" b="1" dirty="0" smtClean="0"/>
              <a:t>	UK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fr-FR" sz="1000" b="1" smtClean="0"/>
              <a:t>Coronas A., </a:t>
            </a:r>
            <a:r>
              <a:rPr lang="fr-FR" sz="1000" b="1" dirty="0"/>
              <a:t>	</a:t>
            </a:r>
            <a:r>
              <a:rPr lang="fr-FR" sz="1000" b="1" dirty="0" err="1"/>
              <a:t>Universitat</a:t>
            </a:r>
            <a:r>
              <a:rPr lang="fr-FR" sz="1000" b="1" dirty="0"/>
              <a:t> </a:t>
            </a:r>
            <a:r>
              <a:rPr lang="fr-FR" sz="1000" b="1" dirty="0" err="1"/>
              <a:t>Rovira</a:t>
            </a:r>
            <a:r>
              <a:rPr lang="fr-FR" sz="1000" b="1" dirty="0"/>
              <a:t> i </a:t>
            </a:r>
            <a:r>
              <a:rPr lang="fr-FR" sz="1000" b="1" dirty="0" err="1"/>
              <a:t>Virgili</a:t>
            </a:r>
            <a:r>
              <a:rPr lang="fr-FR" sz="1000" b="1" dirty="0"/>
              <a:t>, 	Spain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Costa </a:t>
            </a:r>
            <a:r>
              <a:rPr lang="en-US" sz="1000" b="1" dirty="0"/>
              <a:t>V., 	University of </a:t>
            </a:r>
            <a:r>
              <a:rPr lang="en-US" sz="1000" b="1" dirty="0" err="1"/>
              <a:t>Aveiro</a:t>
            </a:r>
            <a:r>
              <a:rPr lang="en-US" sz="1000" b="1" dirty="0"/>
              <a:t>,           </a:t>
            </a:r>
            <a:r>
              <a:rPr lang="en-US" sz="1000" b="1" dirty="0" smtClean="0"/>
              <a:t>	Portugal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/>
              <a:t>Cotta R., 	Me </a:t>
            </a:r>
            <a:r>
              <a:rPr lang="en-US" sz="1000" b="1" dirty="0" err="1"/>
              <a:t>Coppe</a:t>
            </a:r>
            <a:r>
              <a:rPr lang="en-US" sz="1000" b="1" dirty="0"/>
              <a:t> UFRJ,                         </a:t>
            </a:r>
            <a:r>
              <a:rPr lang="en-US" sz="1000" b="1" dirty="0" smtClean="0"/>
              <a:t>	Brazil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De </a:t>
            </a:r>
            <a:r>
              <a:rPr lang="en-US" sz="1000" b="1" dirty="0" err="1"/>
              <a:t>Lemos</a:t>
            </a:r>
            <a:r>
              <a:rPr lang="en-US" sz="1000" b="1" dirty="0"/>
              <a:t> M.,	Inst. </a:t>
            </a:r>
            <a:r>
              <a:rPr lang="en-US" sz="1000" b="1" dirty="0" err="1"/>
              <a:t>Tecno</a:t>
            </a:r>
            <a:r>
              <a:rPr lang="en-US" sz="1000" b="1" dirty="0"/>
              <a:t>. De </a:t>
            </a:r>
            <a:r>
              <a:rPr lang="en-US" sz="1000" b="1" dirty="0" err="1"/>
              <a:t>Aeronautica</a:t>
            </a:r>
            <a:r>
              <a:rPr lang="en-US" sz="1000" b="1" dirty="0"/>
              <a:t>,   </a:t>
            </a:r>
            <a:r>
              <a:rPr lang="en-US" sz="1000" b="1" dirty="0" smtClean="0"/>
              <a:t>	Brazil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Dombrovsky</a:t>
            </a:r>
            <a:r>
              <a:rPr lang="en-US" sz="1000" b="1" dirty="0"/>
              <a:t> L.,	Inst. High Temperatures,        </a:t>
            </a:r>
            <a:r>
              <a:rPr lang="en-US" sz="1000" b="1" dirty="0" smtClean="0"/>
              <a:t>	Russia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/>
              <a:t>El </a:t>
            </a:r>
            <a:r>
              <a:rPr lang="en-US" sz="1000" b="1" dirty="0" err="1"/>
              <a:t>Ganaoui</a:t>
            </a:r>
            <a:r>
              <a:rPr lang="en-US" sz="1000" b="1" dirty="0"/>
              <a:t> M., 	University of Lorraine,            </a:t>
            </a:r>
            <a:r>
              <a:rPr lang="en-US" sz="1000" b="1" dirty="0" smtClean="0"/>
              <a:t>	France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Gabsi</a:t>
            </a:r>
            <a:r>
              <a:rPr lang="en-US" sz="1000" b="1" dirty="0" smtClean="0"/>
              <a:t> S.,	University of </a:t>
            </a:r>
            <a:r>
              <a:rPr lang="en-US" sz="1000" b="1" dirty="0" err="1" smtClean="0"/>
              <a:t>Sfax</a:t>
            </a:r>
            <a:r>
              <a:rPr lang="en-US" sz="1000" b="1" dirty="0" smtClean="0"/>
              <a:t> 	Tunisia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Khatib</a:t>
            </a:r>
            <a:r>
              <a:rPr lang="en-US" sz="1000" b="1" dirty="0" smtClean="0"/>
              <a:t> </a:t>
            </a:r>
            <a:r>
              <a:rPr lang="en-US" sz="1000" b="1" dirty="0"/>
              <a:t>J., 	University of </a:t>
            </a:r>
            <a:r>
              <a:rPr lang="en-US" sz="1000" b="1" dirty="0" err="1"/>
              <a:t>Wolverhampton</a:t>
            </a:r>
            <a:r>
              <a:rPr lang="en-US" sz="1000" b="1" dirty="0"/>
              <a:t>,   </a:t>
            </a:r>
            <a:r>
              <a:rPr lang="en-US" sz="1000" b="1" dirty="0" smtClean="0"/>
              <a:t>	UK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Lappa</a:t>
            </a:r>
            <a:r>
              <a:rPr lang="en-US" sz="1000" b="1" dirty="0"/>
              <a:t> M.,	University of  Napoli,                 </a:t>
            </a:r>
            <a:r>
              <a:rPr lang="en-US" sz="1000" b="1" dirty="0" smtClean="0"/>
              <a:t>	Italy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Meyer </a:t>
            </a:r>
            <a:r>
              <a:rPr lang="en-US" sz="1000" b="1" dirty="0"/>
              <a:t>JP., 	University of Pretoria,   </a:t>
            </a:r>
            <a:r>
              <a:rPr lang="en-US" sz="1000" b="1" dirty="0" smtClean="0"/>
              <a:t>	South </a:t>
            </a:r>
            <a:r>
              <a:rPr lang="en-US" sz="1000" b="1" dirty="0"/>
              <a:t>Africa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Mimet</a:t>
            </a:r>
            <a:r>
              <a:rPr lang="en-US" sz="1000" b="1" dirty="0" smtClean="0"/>
              <a:t> </a:t>
            </a:r>
            <a:r>
              <a:rPr lang="en-US" sz="1000" b="1" dirty="0"/>
              <a:t>A.,	Univ. </a:t>
            </a:r>
            <a:r>
              <a:rPr lang="en-US" sz="1000" b="1" dirty="0" err="1"/>
              <a:t>Abd</a:t>
            </a:r>
            <a:r>
              <a:rPr lang="en-US" sz="1000" b="1" dirty="0"/>
              <a:t>. </a:t>
            </a:r>
            <a:r>
              <a:rPr lang="en-US" sz="1000" b="1" dirty="0" err="1"/>
              <a:t>Essaadi</a:t>
            </a:r>
            <a:r>
              <a:rPr lang="en-US" sz="1000" b="1" dirty="0"/>
              <a:t> (UAE),  </a:t>
            </a:r>
            <a:r>
              <a:rPr lang="en-US" sz="1000" b="1" dirty="0" smtClean="0"/>
              <a:t>	 </a:t>
            </a:r>
            <a:r>
              <a:rPr lang="en-US" sz="1000" b="1" dirty="0"/>
              <a:t>Morocco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Nandakumar</a:t>
            </a:r>
            <a:r>
              <a:rPr lang="en-US" sz="1000" b="1" dirty="0"/>
              <a:t> K., 	</a:t>
            </a:r>
            <a:r>
              <a:rPr lang="en-US" sz="1000" b="1" dirty="0" smtClean="0"/>
              <a:t>Louisiana </a:t>
            </a:r>
            <a:r>
              <a:rPr lang="en-US" sz="1000" b="1" dirty="0"/>
              <a:t>State Univ.,               </a:t>
            </a:r>
            <a:r>
              <a:rPr lang="en-US" sz="1000" b="1" dirty="0" smtClean="0"/>
              <a:t>	USA</a:t>
            </a:r>
            <a:endParaRPr lang="en-US" sz="1000" b="1" dirty="0"/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Nunzi</a:t>
            </a:r>
            <a:r>
              <a:rPr lang="en-US" sz="1000" b="1" dirty="0"/>
              <a:t> J. M.,	Queen’s University,               </a:t>
            </a:r>
            <a:r>
              <a:rPr lang="en-US" sz="1000" b="1" dirty="0" smtClean="0"/>
              <a:t>	 </a:t>
            </a:r>
            <a:r>
              <a:rPr lang="en-US" sz="1000" b="1" dirty="0"/>
              <a:t>Canada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Oka </a:t>
            </a:r>
            <a:r>
              <a:rPr lang="en-US" sz="1000" b="1" dirty="0"/>
              <a:t>S.,                     </a:t>
            </a:r>
            <a:r>
              <a:rPr lang="en-US" sz="1000" b="1" dirty="0" smtClean="0"/>
              <a:t>University </a:t>
            </a:r>
            <a:r>
              <a:rPr lang="en-US" sz="1000" b="1" dirty="0"/>
              <a:t>of Belgrade,       </a:t>
            </a:r>
            <a:r>
              <a:rPr lang="en-US" sz="1000" b="1" dirty="0" smtClean="0"/>
              <a:t>	    </a:t>
            </a:r>
            <a:r>
              <a:rPr lang="en-US" sz="1000" b="1" dirty="0"/>
              <a:t>Serbia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Runchal</a:t>
            </a:r>
            <a:r>
              <a:rPr lang="en-US" sz="1000" b="1" dirty="0" smtClean="0"/>
              <a:t> </a:t>
            </a:r>
            <a:r>
              <a:rPr lang="en-US" sz="1000" b="1" dirty="0"/>
              <a:t>A.,	CFD </a:t>
            </a:r>
            <a:r>
              <a:rPr lang="en-US" sz="1000" b="1" dirty="0" err="1"/>
              <a:t>Inov</a:t>
            </a:r>
            <a:r>
              <a:rPr lang="en-US" sz="1000" b="1" dirty="0"/>
              <a:t>. ACRI,  </a:t>
            </a:r>
            <a:r>
              <a:rPr lang="en-US" sz="1000" b="1" dirty="0" smtClean="0"/>
              <a:t>        	    </a:t>
            </a:r>
            <a:r>
              <a:rPr lang="en-US" sz="1000" b="1" dirty="0"/>
              <a:t>India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Sammouda</a:t>
            </a:r>
            <a:r>
              <a:rPr lang="en-US" sz="1000" b="1" dirty="0"/>
              <a:t> H.,	University of Sousse,          </a:t>
            </a:r>
            <a:r>
              <a:rPr lang="en-US" sz="1000" b="1" dirty="0" smtClean="0"/>
              <a:t>	   </a:t>
            </a:r>
            <a:r>
              <a:rPr lang="en-US" sz="1000" b="1" dirty="0"/>
              <a:t>Tunisia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Seghir</a:t>
            </a:r>
            <a:r>
              <a:rPr lang="en-US" sz="1000" b="1" dirty="0"/>
              <a:t> Z.,	Ryerson University,          </a:t>
            </a:r>
            <a:r>
              <a:rPr lang="en-US" sz="1000" b="1" dirty="0" smtClean="0"/>
              <a:t>	     </a:t>
            </a:r>
            <a:r>
              <a:rPr lang="en-US" sz="1000" b="1" dirty="0"/>
              <a:t>Canada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/>
              <a:t>Viera</a:t>
            </a:r>
            <a:r>
              <a:rPr lang="en-US" sz="1000" b="1" dirty="0"/>
              <a:t> , G., 	University UCP,                      </a:t>
            </a:r>
            <a:r>
              <a:rPr lang="en-US" sz="1000" b="1" dirty="0" smtClean="0"/>
              <a:t>	   </a:t>
            </a:r>
            <a:r>
              <a:rPr lang="en-US" sz="1000" b="1" dirty="0"/>
              <a:t>Brazil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err="1" smtClean="0"/>
              <a:t>Timchenko</a:t>
            </a:r>
            <a:r>
              <a:rPr lang="en-US" sz="1000" b="1" dirty="0" smtClean="0"/>
              <a:t> </a:t>
            </a:r>
            <a:r>
              <a:rPr lang="en-US" sz="1000" b="1" dirty="0"/>
              <a:t>V.,	University of NSW,            </a:t>
            </a:r>
            <a:r>
              <a:rPr lang="en-US" sz="1000" b="1" dirty="0" smtClean="0"/>
              <a:t>	 </a:t>
            </a:r>
            <a:r>
              <a:rPr lang="en-US" sz="1000" b="1" dirty="0"/>
              <a:t>Australia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/>
              <a:t>Yuen R.,	City University of Hong Kong,    </a:t>
            </a:r>
            <a:r>
              <a:rPr lang="en-US" sz="1000" b="1" dirty="0" smtClean="0"/>
              <a:t>	 </a:t>
            </a:r>
            <a:r>
              <a:rPr lang="en-US" sz="1000" b="1" dirty="0"/>
              <a:t>HK</a:t>
            </a:r>
          </a:p>
          <a:p>
            <a:pPr defTabSz="3048000">
              <a:lnSpc>
                <a:spcPts val="1100"/>
              </a:lnSpc>
              <a:spcBef>
                <a:spcPts val="100"/>
              </a:spcBef>
              <a:spcAft>
                <a:spcPts val="100"/>
              </a:spcAft>
              <a:tabLst>
                <a:tab pos="982663" algn="l"/>
                <a:tab pos="3048000" algn="r"/>
              </a:tabLst>
            </a:pPr>
            <a:r>
              <a:rPr lang="en-US" sz="1000" b="1" dirty="0" smtClean="0"/>
              <a:t>Zhu </a:t>
            </a:r>
            <a:r>
              <a:rPr lang="en-US" sz="1000" b="1" dirty="0"/>
              <a:t>Ji-Hong .,	Northwestern Polytech. Univ</a:t>
            </a:r>
            <a:r>
              <a:rPr lang="en-US" sz="1000" b="1" dirty="0" smtClean="0"/>
              <a:t>.,	 </a:t>
            </a:r>
            <a:r>
              <a:rPr lang="en-US" sz="1000" b="1" dirty="0"/>
              <a:t>China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46903" y="972319"/>
            <a:ext cx="3328973" cy="357190"/>
          </a:xfrm>
          <a:prstGeom prst="rect">
            <a:avLst/>
          </a:prstGeom>
          <a:gradFill flip="none" rotWithShape="1">
            <a:gsLst>
              <a:gs pos="0">
                <a:srgbClr val="FFCC00">
                  <a:alpha val="45000"/>
                </a:srgbClr>
              </a:gs>
              <a:gs pos="36000">
                <a:srgbClr val="FFC000">
                  <a:alpha val="45000"/>
                </a:srgbClr>
              </a:gs>
              <a:gs pos="92000">
                <a:srgbClr val="FFCC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678" y="957138"/>
            <a:ext cx="30524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Abstract due  </a:t>
            </a:r>
            <a:r>
              <a:rPr lang="fr-FR" sz="2000" b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December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21</a:t>
            </a:r>
            <a:r>
              <a:rPr lang="fr-FR" sz="20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fr-FR" sz="2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2016</a:t>
            </a:r>
            <a:endParaRPr lang="fr-FR" sz="2000" b="1" dirty="0">
              <a:ln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77" y="5407392"/>
            <a:ext cx="2978218" cy="207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Résultat de recherche d'images pour &quot;tianjin university of commerc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9" y="135910"/>
            <a:ext cx="696324" cy="6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https://cdn.asiancorrespondent.com/wp-content/uploads/2014/06/china_tianj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28" y="1260351"/>
            <a:ext cx="3178175" cy="302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28387" y="-35793"/>
            <a:ext cx="420604" cy="75349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6000">
                <a:srgbClr val="FF0000"/>
              </a:gs>
              <a:gs pos="100000">
                <a:srgbClr val="FF0000">
                  <a:alpha val="5098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033103" y="-5324"/>
            <a:ext cx="420604" cy="753498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6000">
                <a:srgbClr val="FF0000"/>
              </a:gs>
              <a:gs pos="100000">
                <a:srgbClr val="FF0000">
                  <a:alpha val="5098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21329" y="298021"/>
            <a:ext cx="202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Tianjin / </a:t>
            </a:r>
            <a:r>
              <a:rPr lang="fr-FR" sz="2000" b="1" dirty="0" err="1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天津市</a:t>
            </a:r>
            <a:endParaRPr lang="en-US" sz="2000" b="1" dirty="0">
              <a:solidFill>
                <a:schemeClr val="accent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b="16101"/>
          <a:stretch/>
        </p:blipFill>
        <p:spPr bwMode="auto">
          <a:xfrm>
            <a:off x="576139" y="6349290"/>
            <a:ext cx="1887111" cy="1050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40310" y="5940871"/>
            <a:ext cx="2261040" cy="1621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F9F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7089299"/>
            <a:ext cx="10801351" cy="507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49" y="7165007"/>
            <a:ext cx="432048" cy="355595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-31080" y="80347"/>
            <a:ext cx="10785326" cy="7457310"/>
            <a:chOff x="-16768" y="33997"/>
            <a:chExt cx="10785326" cy="7457310"/>
          </a:xfrm>
        </p:grpSpPr>
        <p:sp>
          <p:nvSpPr>
            <p:cNvPr id="5" name="Rectangle 4"/>
            <p:cNvSpPr/>
            <p:nvPr/>
          </p:nvSpPr>
          <p:spPr>
            <a:xfrm>
              <a:off x="7333414" y="465971"/>
              <a:ext cx="3382096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Paper on all aspects coupling Energy and Materials both fundamentals and applied, will be welcome.</a:t>
              </a:r>
            </a:p>
            <a:p>
              <a:pPr algn="just"/>
              <a:endParaRPr lang="en-US" sz="1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endParaRPr lang="en-US" sz="1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just"/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The main topics are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: </a:t>
              </a:r>
            </a:p>
            <a:p>
              <a:pPr marL="269875" indent="-187325" algn="just"/>
              <a:r>
                <a:rPr lang="en-US" sz="1200" b="1" dirty="0" smtClean="0">
                  <a:solidFill>
                    <a:srgbClr val="FF0000"/>
                  </a:solidFill>
                </a:rPr>
                <a:t>•	Recent developments on innovative materials 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Bio-based material / wood/ energy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Phase change materials for energy storage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Heat and Mass transfer in building materials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Drying, Imbibition, Shrinking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Materials and structures durability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Computational methods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materials &amp; Energy 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Micro. and Nano. structured systems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Transport in Porous Media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Bioclimatic Architecture 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Energy </a:t>
              </a:r>
              <a:r>
                <a:rPr lang="en-US" sz="1200" b="1" dirty="0">
                  <a:solidFill>
                    <a:srgbClr val="FF0000"/>
                  </a:solidFill>
                </a:rPr>
                <a:t>Systems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/Efficiency/Solar/Biomass 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Double </a:t>
              </a:r>
              <a:r>
                <a:rPr lang="en-US" sz="1200" b="1" dirty="0">
                  <a:solidFill>
                    <a:srgbClr val="FF0000"/>
                  </a:solidFill>
                </a:rPr>
                <a:t>diffusive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convective coupling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FF0000"/>
                  </a:solidFill>
                </a:rPr>
                <a:t>Reactive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Flow/materials </a:t>
              </a:r>
              <a:r>
                <a:rPr lang="en-US" sz="1200" b="1" dirty="0">
                  <a:solidFill>
                    <a:srgbClr val="FF0000"/>
                  </a:solidFill>
                </a:rPr>
                <a:t>and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Combustion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Inverse Problems and optimization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Environmental Engineering</a:t>
              </a:r>
            </a:p>
            <a:p>
              <a:pPr marL="269875" indent="-187325" algn="just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Benchmarking and Validation</a:t>
              </a:r>
            </a:p>
            <a:p>
              <a:pPr marL="269875" indent="-187325">
                <a:buFont typeface="Arial" panose="020B0604020202020204" pitchFamily="34" charset="0"/>
                <a:buChar char="•"/>
              </a:pPr>
              <a:r>
                <a:rPr lang="en-US" sz="1200" b="1" dirty="0" smtClean="0">
                  <a:solidFill>
                    <a:srgbClr val="FF0000"/>
                  </a:solidFill>
                </a:rPr>
                <a:t>Classical Heat and mass interlink problems </a:t>
              </a:r>
              <a:br>
                <a:rPr lang="en-US" sz="1200" b="1" dirty="0" smtClean="0">
                  <a:solidFill>
                    <a:srgbClr val="FF0000"/>
                  </a:solidFill>
                </a:rPr>
              </a:br>
              <a:r>
                <a:rPr lang="en-US" sz="1200" b="1" dirty="0" smtClean="0">
                  <a:solidFill>
                    <a:srgbClr val="FF0000"/>
                  </a:solidFill>
                </a:rPr>
                <a:t>also welcome…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80969" y="528687"/>
              <a:ext cx="3203882" cy="4324261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36000"/>
                  </a:schemeClr>
                </a:gs>
                <a:gs pos="50000">
                  <a:schemeClr val="accent1">
                    <a:shade val="67500"/>
                    <a:satMod val="115000"/>
                    <a:alpha val="55000"/>
                  </a:schemeClr>
                </a:gs>
                <a:gs pos="100000">
                  <a:schemeClr val="accent1">
                    <a:shade val="100000"/>
                    <a:satMod val="115000"/>
                    <a:alpha val="54000"/>
                  </a:schemeClr>
                </a:gs>
              </a:gsLst>
            </a:gradFill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Energy and Materials are the master keys of the open challenge dominating our world and its future. </a:t>
              </a:r>
            </a:p>
            <a:p>
              <a:pPr algn="just">
                <a:lnSpc>
                  <a:spcPts val="1500"/>
                </a:lnSpc>
              </a:pPr>
              <a:endParaRPr lang="en-US" sz="600" b="1" dirty="0" smtClean="0">
                <a:solidFill>
                  <a:schemeClr val="bg1"/>
                </a:solidFill>
              </a:endParaRPr>
            </a:p>
            <a:p>
              <a:pPr algn="just">
                <a:lnSpc>
                  <a:spcPts val="1500"/>
                </a:lnSpc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ICOME’17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 is a meeting dedicated to cutting edge research that addresses scientific needs of academic researchers, industrial </a:t>
              </a:r>
              <a:r>
                <a:rPr lang="en-US" sz="1200" b="1" dirty="0">
                  <a:solidFill>
                    <a:schemeClr val="bg1"/>
                  </a:solidFill>
                </a:rPr>
                <a:t>and professionals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to explore new horizons of knowledge on various topics in interlink between materials and energy applications fields.  The conference will host a symposium dedicated to Eco material and sustainable construction.</a:t>
              </a:r>
              <a:endParaRPr lang="en-US" sz="600" b="1" dirty="0" smtClean="0">
                <a:solidFill>
                  <a:schemeClr val="bg1"/>
                </a:solidFill>
              </a:endParaRPr>
            </a:p>
            <a:p>
              <a:pPr algn="just">
                <a:lnSpc>
                  <a:spcPts val="1500"/>
                </a:lnSpc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ICOME’17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is scheduled to include high quality contribution during presentation sessions, and also to engage participants in interesting discussion sessions. </a:t>
              </a:r>
              <a:endParaRPr lang="en-US" sz="600" b="1" dirty="0" smtClean="0">
                <a:solidFill>
                  <a:schemeClr val="bg1"/>
                </a:solidFill>
              </a:endParaRPr>
            </a:p>
            <a:p>
              <a:pPr algn="just">
                <a:lnSpc>
                  <a:spcPts val="15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Accepted abstracts followed by full paper submissions will be presented as oral or posted in the corresponding conference session listed in topics (</a:t>
              </a:r>
              <a:r>
                <a:rPr lang="en-US" sz="1200" b="1" dirty="0">
                  <a:solidFill>
                    <a:schemeClr val="bg1"/>
                  </a:solidFill>
                </a:rPr>
                <a:t>see joined list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).</a:t>
              </a:r>
            </a:p>
            <a:p>
              <a:pPr algn="just">
                <a:lnSpc>
                  <a:spcPts val="1500"/>
                </a:lnSpc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90" y="1502033"/>
              <a:ext cx="3240360" cy="2569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 smtClean="0"/>
                <a:t>Abstract due	                December 21, 2016</a:t>
              </a:r>
            </a:p>
            <a:p>
              <a:r>
                <a:rPr lang="en-US" sz="1100" b="1" dirty="0" smtClean="0"/>
                <a:t>Abstract acceptance             January 22, 2017</a:t>
              </a:r>
            </a:p>
            <a:p>
              <a:r>
                <a:rPr lang="en-US" sz="1100" b="1" dirty="0" smtClean="0"/>
                <a:t>Paper submission                  March </a:t>
              </a:r>
              <a:r>
                <a:rPr lang="en-US" sz="1100" b="1" dirty="0"/>
                <a:t>4</a:t>
              </a:r>
              <a:r>
                <a:rPr lang="en-US" sz="1100" b="1" dirty="0" smtClean="0"/>
                <a:t>, 2017</a:t>
              </a:r>
            </a:p>
            <a:p>
              <a:r>
                <a:rPr lang="en-US" sz="1100" b="1" dirty="0" smtClean="0"/>
                <a:t>Review decision                    April </a:t>
              </a:r>
              <a:r>
                <a:rPr lang="en-US" sz="1100" b="1" dirty="0"/>
                <a:t>7</a:t>
              </a:r>
              <a:r>
                <a:rPr lang="en-US" sz="1100" b="1" dirty="0" smtClean="0"/>
                <a:t>, 2017</a:t>
              </a:r>
            </a:p>
            <a:p>
              <a:r>
                <a:rPr lang="en-US" sz="1100" b="1" dirty="0" smtClean="0"/>
                <a:t>Submission of final paper    May 17, 2017 </a:t>
              </a:r>
            </a:p>
            <a:p>
              <a:r>
                <a:rPr lang="en-US" sz="1200" b="1" dirty="0" smtClean="0"/>
                <a:t>(see web site)</a:t>
              </a:r>
            </a:p>
            <a:p>
              <a:endParaRPr lang="en-US" sz="1000" b="1" dirty="0" smtClean="0"/>
            </a:p>
            <a:p>
              <a:pPr algn="just"/>
              <a:r>
                <a:rPr lang="en-US" sz="1200" b="1" dirty="0" smtClean="0"/>
                <a:t>After a reviewing procedure, paper will be published on edited proceeding. </a:t>
              </a:r>
            </a:p>
            <a:p>
              <a:pPr algn="just"/>
              <a:endParaRPr lang="en-US" sz="1200" b="1" dirty="0" smtClean="0"/>
            </a:p>
            <a:p>
              <a:pPr algn="just"/>
              <a:r>
                <a:rPr lang="en-US" sz="1200" b="1" dirty="0" smtClean="0"/>
                <a:t>High quality papers will be selected for international publication in several relevant journals, subject to review, in special (or regular) issues.</a:t>
              </a:r>
              <a:endParaRPr lang="fr-FR" sz="12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917" y="1143980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Deadlines/Submission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50664" y="96639"/>
              <a:ext cx="1145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FF0000"/>
                  </a:solidFill>
                </a:rPr>
                <a:t>Objective</a:t>
              </a:r>
              <a:r>
                <a:rPr lang="fr-FR" sz="1800" b="1" dirty="0" smtClean="0">
                  <a:solidFill>
                    <a:srgbClr val="FF0000"/>
                  </a:solidFill>
                </a:rPr>
                <a:t> </a:t>
              </a:r>
              <a:endParaRPr lang="fr-FR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16899" y="96639"/>
              <a:ext cx="769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FF0000"/>
                  </a:solidFill>
                </a:rPr>
                <a:t>Topics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83" y="5223723"/>
              <a:ext cx="3312368" cy="15696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26000"/>
                  </a:schemeClr>
                </a:gs>
                <a:gs pos="50000">
                  <a:schemeClr val="accent1">
                    <a:shade val="67500"/>
                    <a:satMod val="115000"/>
                    <a:alpha val="55000"/>
                  </a:schemeClr>
                </a:gs>
                <a:gs pos="100000">
                  <a:schemeClr val="accent1">
                    <a:shade val="100000"/>
                    <a:satMod val="115000"/>
                    <a:alpha val="54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Participation Fees is </a:t>
              </a:r>
              <a:r>
                <a:rPr lang="en-GB" sz="1200" b="1" dirty="0">
                  <a:solidFill>
                    <a:schemeClr val="bg1"/>
                  </a:solidFill>
                </a:rPr>
                <a:t>required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and will </a:t>
              </a:r>
              <a:r>
                <a:rPr lang="en-GB" sz="1200" b="1" dirty="0">
                  <a:solidFill>
                    <a:schemeClr val="bg1"/>
                  </a:solidFill>
                </a:rPr>
                <a:t>include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the </a:t>
              </a:r>
              <a:r>
                <a:rPr lang="en-GB" sz="1200" b="1" dirty="0">
                  <a:solidFill>
                    <a:schemeClr val="bg1"/>
                  </a:solidFill>
                </a:rPr>
                <a:t>Conference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CD, attendance </a:t>
              </a:r>
              <a:r>
                <a:rPr lang="en-GB" sz="1200" b="1" dirty="0">
                  <a:solidFill>
                    <a:schemeClr val="bg1"/>
                  </a:solidFill>
                </a:rPr>
                <a:t>of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all scientific sessions and meals </a:t>
              </a:r>
            </a:p>
            <a:p>
              <a:pPr algn="r" defTabSz="1033463" rtl="1"/>
              <a:r>
                <a:rPr lang="en-GB" sz="1200" b="1" dirty="0">
                  <a:solidFill>
                    <a:schemeClr val="bg1"/>
                  </a:solidFill>
                </a:rPr>
                <a:t>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                     (Before /after April 5, 2017)</a:t>
              </a:r>
              <a:endParaRPr lang="en-GB" sz="1200" b="1" dirty="0">
                <a:solidFill>
                  <a:schemeClr val="bg1"/>
                </a:solidFill>
              </a:endParaRPr>
            </a:p>
            <a:p>
              <a:r>
                <a:rPr lang="en-GB" sz="1200" b="1" dirty="0">
                  <a:solidFill>
                    <a:schemeClr val="bg1"/>
                  </a:solidFill>
                </a:rPr>
                <a:t>Students  	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         275 </a:t>
              </a:r>
              <a:r>
                <a:rPr lang="en-GB" sz="1200" b="1" dirty="0">
                  <a:solidFill>
                    <a:schemeClr val="bg1"/>
                  </a:solidFill>
                </a:rPr>
                <a:t>€  /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355 € </a:t>
              </a:r>
            </a:p>
            <a:p>
              <a:r>
                <a:rPr lang="en-GB" sz="1200" b="1" dirty="0" smtClean="0">
                  <a:solidFill>
                    <a:schemeClr val="bg1"/>
                  </a:solidFill>
                </a:rPr>
                <a:t>Full delegates 	         385 €  / 465 € </a:t>
              </a:r>
            </a:p>
            <a:p>
              <a:r>
                <a:rPr lang="en-GB" sz="1200" b="1" dirty="0" smtClean="0">
                  <a:solidFill>
                    <a:schemeClr val="bg1"/>
                  </a:solidFill>
                </a:rPr>
                <a:t>Industrial 	         580 </a:t>
              </a:r>
              <a:r>
                <a:rPr lang="en-GB" sz="1200" b="1" dirty="0">
                  <a:solidFill>
                    <a:schemeClr val="bg1"/>
                  </a:solidFill>
                </a:rPr>
                <a:t>€  /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690 €</a:t>
              </a:r>
            </a:p>
            <a:p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6768" y="4821082"/>
              <a:ext cx="1384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FF0000"/>
                  </a:solidFill>
                </a:rPr>
                <a:t>Registration</a:t>
              </a:r>
              <a:r>
                <a:rPr lang="fr-FR" sz="1800" b="1" dirty="0" smtClean="0">
                  <a:solidFill>
                    <a:srgbClr val="FF0000"/>
                  </a:solidFill>
                </a:rPr>
                <a:t> </a:t>
              </a:r>
              <a:endParaRPr lang="fr-FR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829909">
              <a:off x="8580111" y="6637357"/>
              <a:ext cx="2188447" cy="738664"/>
            </a:xfrm>
            <a:prstGeom prst="rect">
              <a:avLst/>
            </a:prstGeom>
            <a:solidFill>
              <a:srgbClr val="FEF9F4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wrap="square">
              <a:spAutoFit/>
            </a:bodyPr>
            <a:lstStyle/>
            <a:p>
              <a:pPr marL="88900"/>
              <a:r>
                <a:rPr lang="en-US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There will be </a:t>
              </a:r>
            </a:p>
            <a:p>
              <a:pPr marL="88900"/>
              <a:r>
                <a:rPr lang="en-US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 Special Award </a:t>
              </a:r>
            </a:p>
            <a:p>
              <a:pPr marL="88900"/>
              <a:r>
                <a:rPr lang="en-US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Averroes Award (AA3)</a:t>
              </a:r>
              <a:endParaRPr lang="fr-FR" sz="1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086" y="33997"/>
              <a:ext cx="299763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Contacts</a:t>
              </a:r>
            </a:p>
            <a:p>
              <a:pPr marL="176213" algn="just"/>
              <a:r>
                <a:rPr lang="fr-FR" sz="1200" b="1" dirty="0" smtClean="0"/>
                <a:t>ICOME’17 </a:t>
              </a:r>
              <a:r>
                <a:rPr lang="fr-FR" sz="1200" b="1" dirty="0" err="1" smtClean="0"/>
                <a:t>Secretary</a:t>
              </a:r>
              <a:r>
                <a:rPr lang="fr-FR" sz="1200" b="1" dirty="0" smtClean="0"/>
                <a:t> </a:t>
              </a:r>
            </a:p>
            <a:p>
              <a:pPr marL="176213" algn="just"/>
              <a:r>
                <a:rPr lang="fr-FR" sz="1200" b="1" dirty="0" smtClean="0"/>
                <a:t>Phone/Fax   +33 1 47</a:t>
              </a:r>
              <a:r>
                <a:rPr lang="fr-FR" sz="1200" b="1" dirty="0"/>
                <a:t> </a:t>
              </a:r>
              <a:r>
                <a:rPr lang="fr-FR" sz="1200" b="1" dirty="0" smtClean="0"/>
                <a:t>40</a:t>
              </a:r>
              <a:r>
                <a:rPr lang="fr-FR" sz="1200" b="1" dirty="0"/>
                <a:t> </a:t>
              </a:r>
              <a:r>
                <a:rPr lang="fr-FR" sz="1200" b="1" dirty="0" smtClean="0"/>
                <a:t>22</a:t>
              </a:r>
              <a:r>
                <a:rPr lang="fr-FR" sz="1200" b="1" dirty="0"/>
                <a:t> </a:t>
              </a:r>
              <a:r>
                <a:rPr lang="fr-FR" sz="1200" b="1" dirty="0" smtClean="0"/>
                <a:t>39</a:t>
              </a:r>
            </a:p>
            <a:p>
              <a:pPr marL="176213" algn="just"/>
              <a:r>
                <a:rPr lang="fr-FR" sz="1200" b="1" dirty="0" smtClean="0"/>
                <a:t>                      +</a:t>
              </a:r>
              <a:r>
                <a:rPr lang="fr-FR" sz="1200" b="1" dirty="0"/>
                <a:t>33</a:t>
              </a:r>
              <a:r>
                <a:rPr lang="fr-FR" sz="1200" b="1" dirty="0" smtClean="0"/>
                <a:t> 1  47 40 74 65</a:t>
              </a:r>
            </a:p>
            <a:p>
              <a:pPr marL="176213" algn="just"/>
              <a:r>
                <a:rPr lang="fr-FR" sz="1200" b="1" dirty="0" smtClean="0"/>
                <a:t>Email: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rgbClr val="FF3300"/>
                  </a:solidFill>
                </a:rPr>
                <a:t>icome17@lmt.ens-cachan.fr  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44491" y="5223723"/>
              <a:ext cx="3234187" cy="1600438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27000"/>
                  </a:schemeClr>
                </a:gs>
                <a:gs pos="50000">
                  <a:schemeClr val="accent1">
                    <a:shade val="67500"/>
                    <a:satMod val="115000"/>
                    <a:alpha val="55000"/>
                  </a:schemeClr>
                </a:gs>
                <a:gs pos="100000">
                  <a:schemeClr val="accent1">
                    <a:shade val="100000"/>
                    <a:satMod val="115000"/>
                    <a:alpha val="54000"/>
                  </a:schemeClr>
                </a:gs>
              </a:gsLst>
            </a:gradFill>
          </p:spPr>
          <p:txBody>
            <a:bodyPr wrap="square">
              <a:spAutoFit/>
            </a:bodyPr>
            <a:lstStyle/>
            <a:p>
              <a:pPr marL="1169988" indent="-1169988"/>
              <a:r>
                <a:rPr lang="en-US" sz="1200" b="1" u="sng" spc="50" dirty="0" err="1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Julu</a:t>
              </a:r>
              <a:r>
                <a:rPr lang="en-US" sz="1200" b="1" u="sng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6-9th, </a:t>
              </a:r>
              <a:r>
                <a:rPr lang="en-US" sz="1200" b="1" u="sng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2017</a:t>
              </a:r>
              <a:r>
                <a:rPr lang="en-US" sz="1200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Keynotes, invited lecturers and parallel sessions</a:t>
              </a:r>
            </a:p>
            <a:p>
              <a:endParaRPr lang="en-US" sz="1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r>
                <a:rPr lang="en-US" sz="1200" b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Topical </a:t>
              </a:r>
              <a:r>
                <a:rPr lang="en-US" sz="1200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scientific and Technical  committee</a:t>
              </a:r>
            </a:p>
            <a:p>
              <a:r>
                <a:rPr lang="en-US" sz="1200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Local organizing committee Social events</a:t>
              </a:r>
            </a:p>
            <a:p>
              <a:pPr marL="1169988" indent="-1169988"/>
              <a:endParaRPr lang="en-US" sz="12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marL="1169988" indent="-1169988"/>
              <a:r>
                <a:rPr lang="en-US" sz="1200" b="1" i="1" spc="50" dirty="0" smtClean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See </a:t>
              </a:r>
              <a:r>
                <a:rPr lang="en-US" sz="1200" b="1" i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the conference web-site </a:t>
              </a:r>
              <a:endParaRPr lang="en-US" sz="1200" b="1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n-US" sz="1400" b="1" dirty="0" smtClean="0">
                  <a:solidFill>
                    <a:schemeClr val="bg1"/>
                  </a:solidFill>
                </a:rPr>
                <a:t>http</a:t>
              </a:r>
              <a:r>
                <a:rPr lang="en-US" sz="1400" b="1" dirty="0">
                  <a:solidFill>
                    <a:schemeClr val="bg1"/>
                  </a:solidFill>
                </a:rPr>
                <a:t>://</a:t>
              </a:r>
              <a:r>
                <a:rPr lang="en-US" sz="1400" b="1">
                  <a:solidFill>
                    <a:schemeClr val="bg1"/>
                  </a:solidFill>
                </a:rPr>
                <a:t>www.lmt.ens-cachan.fr</a:t>
              </a:r>
              <a:r>
                <a:rPr lang="en-US" sz="1400" b="1" smtClean="0">
                  <a:solidFill>
                    <a:schemeClr val="bg1"/>
                  </a:solidFill>
                </a:rPr>
                <a:t>/</a:t>
              </a:r>
              <a:endParaRPr lang="fr-FR" sz="1400" b="1" dirty="0">
                <a:solidFill>
                  <a:schemeClr val="bg1"/>
                </a:solidFill>
                <a:hlinkClick r:id="rId4"/>
              </a:endParaRPr>
            </a:p>
          </p:txBody>
        </p:sp>
        <p:pic>
          <p:nvPicPr>
            <p:cNvPr id="21" name="Picture 18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89" y="7134630"/>
              <a:ext cx="324747" cy="328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4" b="8862"/>
            <a:stretch/>
          </p:blipFill>
          <p:spPr bwMode="auto">
            <a:xfrm>
              <a:off x="-5917" y="7161932"/>
              <a:ext cx="101785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Image 1" descr="Description : Macintosh HD:Users:mruette:Documents:Endossement:LogoEndosse:logo_endosse.ep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87" y="7182852"/>
              <a:ext cx="1310566" cy="27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" name="Picture 2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755" y="7134630"/>
              <a:ext cx="509399" cy="33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www.univ-larochelle.fr/IMG/siteon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550" y="7161858"/>
              <a:ext cx="355093" cy="32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Afficher l'image d'origine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079651" y="7182883"/>
              <a:ext cx="288032" cy="308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3217" y="6857230"/>
            <a:ext cx="357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Icome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series</a:t>
            </a:r>
            <a:r>
              <a:rPr lang="fr-FR" sz="1400" b="1" dirty="0" smtClean="0">
                <a:solidFill>
                  <a:srgbClr val="FF0000"/>
                </a:solidFill>
              </a:rPr>
              <a:t>/</a:t>
            </a:r>
            <a:r>
              <a:rPr lang="fr-FR" sz="1400" b="1" dirty="0" err="1" smtClean="0">
                <a:solidFill>
                  <a:srgbClr val="FF0000"/>
                </a:solidFill>
              </a:rPr>
              <a:t>previous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editions</a:t>
            </a:r>
            <a:r>
              <a:rPr lang="fr-FR" sz="1400" b="1" dirty="0">
                <a:solidFill>
                  <a:srgbClr val="FF0000"/>
                </a:solidFill>
              </a:rPr>
              <a:t>/</a:t>
            </a:r>
            <a:r>
              <a:rPr lang="fr-FR" sz="1400" b="1" dirty="0" smtClean="0">
                <a:solidFill>
                  <a:srgbClr val="FF0000"/>
                </a:solidFill>
              </a:rPr>
              <a:t>Sponsors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32" name="Picture 2" descr="AVERRè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0650" r="15506" b="20673"/>
          <a:stretch/>
        </p:blipFill>
        <p:spPr bwMode="auto">
          <a:xfrm flipH="1">
            <a:off x="8834361" y="5928261"/>
            <a:ext cx="1193195" cy="1008181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780969" y="4860751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Schedule</a:t>
            </a:r>
          </a:p>
        </p:txBody>
      </p:sp>
      <p:pic>
        <p:nvPicPr>
          <p:cNvPr id="30" name="Picture 4" descr="https://s1.qwant.com/thumbr/?u=http%3A%2F%2Fmoodle.uae.ac.ma%2Fmoodle%2Ffile.php%2F1%2Flogo-ua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44" y="7165007"/>
            <a:ext cx="302451" cy="3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ww.univ-larochelle.fr/IMG/gif/lasie_logo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7935" r="2750" b="19066"/>
          <a:stretch/>
        </p:blipFill>
        <p:spPr bwMode="auto">
          <a:xfrm>
            <a:off x="4677831" y="7143981"/>
            <a:ext cx="437576" cy="3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4" b="8862"/>
          <a:stretch/>
        </p:blipFill>
        <p:spPr bwMode="auto">
          <a:xfrm rot="5400000">
            <a:off x="6953782" y="6334903"/>
            <a:ext cx="1187621" cy="3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91" y="5915519"/>
            <a:ext cx="818619" cy="7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71192" y="6599552"/>
            <a:ext cx="8691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Award</a:t>
            </a:r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7" name="Image 1" descr="Description : Macintosh HD:Users:mruette:Documents:Endossement:LogoEndosse:logo_endosse.e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67" y="7031569"/>
            <a:ext cx="1182247" cy="3447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6918</TotalTime>
  <Words>280</Words>
  <Application>Microsoft Office PowerPoint</Application>
  <PresentationFormat>Personnalisé</PresentationFormat>
  <Paragraphs>109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 Unicode MS</vt:lpstr>
      <vt:lpstr>Agency FB</vt:lpstr>
      <vt:lpstr>Arial</vt:lpstr>
      <vt:lpstr>Arial Rounded MT Bold</vt:lpstr>
      <vt:lpstr>Calibri</vt:lpstr>
      <vt:lpstr>Estrangelo Edessa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Mon</dc:creator>
  <cp:lastModifiedBy>Mohammed El Ganaoui - user local</cp:lastModifiedBy>
  <cp:revision>257</cp:revision>
  <cp:lastPrinted>2016-04-22T14:15:38Z</cp:lastPrinted>
  <dcterms:created xsi:type="dcterms:W3CDTF">2014-09-28T23:14:10Z</dcterms:created>
  <dcterms:modified xsi:type="dcterms:W3CDTF">2016-09-09T15:11:54Z</dcterms:modified>
</cp:coreProperties>
</file>