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9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7ACD7"/>
    <a:srgbClr val="FF6600"/>
    <a:srgbClr val="0070C0"/>
    <a:srgbClr val="1A4164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0D5B-E6DC-476A-918C-02455B751CD2}" type="datetimeFigureOut">
              <a:rPr lang="fr-FR" smtClean="0"/>
              <a:t>24/05/2021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8B312-08C7-4E15-8C5C-6A58238DB2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328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4564-5AFE-4A41-B24C-4622D214D84E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512C-3CBE-43E3-93A6-C71677CAC1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16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otiv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e 23"/>
          <p:cNvGrpSpPr/>
          <p:nvPr userDrawn="1"/>
        </p:nvGrpSpPr>
        <p:grpSpPr>
          <a:xfrm>
            <a:off x="354765" y="1199603"/>
            <a:ext cx="11584689" cy="5489501"/>
            <a:chOff x="119629" y="561697"/>
            <a:chExt cx="12538280" cy="5489501"/>
          </a:xfrm>
          <a:effectLst/>
        </p:grpSpPr>
        <p:grpSp>
          <p:nvGrpSpPr>
            <p:cNvPr id="25" name="Groupe 24"/>
            <p:cNvGrpSpPr/>
            <p:nvPr userDrawn="1"/>
          </p:nvGrpSpPr>
          <p:grpSpPr>
            <a:xfrm>
              <a:off x="1487665" y="561697"/>
              <a:ext cx="11170244" cy="5489501"/>
              <a:chOff x="1461539" y="117562"/>
              <a:chExt cx="11170244" cy="5489501"/>
            </a:xfrm>
          </p:grpSpPr>
          <p:sp>
            <p:nvSpPr>
              <p:cNvPr id="27" name="Rectangle 26"/>
              <p:cNvSpPr/>
              <p:nvPr userDrawn="1"/>
            </p:nvSpPr>
            <p:spPr>
              <a:xfrm flipH="1">
                <a:off x="1461539" y="1310371"/>
                <a:ext cx="1908676" cy="2748435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txBody>
              <a:bodyPr wrap="none" lIns="0" tIns="0" rIns="0" bIns="0" anchor="ctr" anchorCtr="0">
                <a:noAutofit/>
              </a:bodyPr>
              <a:lstStyle/>
              <a:p>
                <a:pPr algn="ctr"/>
                <a:endParaRPr lang="fr-FR" sz="71000" dirty="0">
                  <a:ln w="571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endParaRPr>
              </a:p>
            </p:txBody>
          </p:sp>
          <p:sp>
            <p:nvSpPr>
              <p:cNvPr id="28" name="ZoneTexte 27"/>
              <p:cNvSpPr txBox="1"/>
              <p:nvPr userDrawn="1"/>
            </p:nvSpPr>
            <p:spPr>
              <a:xfrm>
                <a:off x="1828794" y="117562"/>
                <a:ext cx="1080298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6600"/>
                    </a:solidFill>
                    <a:latin typeface="Agency FB" panose="020B0503020202020204" pitchFamily="34" charset="0"/>
                  </a:rPr>
                  <a:t>MATERIALS</a:t>
                </a:r>
              </a:p>
            </p:txBody>
          </p:sp>
          <p:sp>
            <p:nvSpPr>
              <p:cNvPr id="29" name="ZoneTexte 28"/>
              <p:cNvSpPr txBox="1"/>
              <p:nvPr userDrawn="1"/>
            </p:nvSpPr>
            <p:spPr>
              <a:xfrm>
                <a:off x="4698273" y="2360020"/>
                <a:ext cx="767237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C000"/>
                    </a:solidFill>
                    <a:latin typeface="Agency FB" panose="020B0503020202020204" pitchFamily="34" charset="0"/>
                  </a:rPr>
                  <a:t>ENERGY</a:t>
                </a:r>
              </a:p>
            </p:txBody>
          </p:sp>
        </p:grpSp>
        <p:sp>
          <p:nvSpPr>
            <p:cNvPr id="26" name="ZoneTexte 25"/>
            <p:cNvSpPr txBox="1"/>
            <p:nvPr userDrawn="1"/>
          </p:nvSpPr>
          <p:spPr>
            <a:xfrm>
              <a:off x="119629" y="3774842"/>
              <a:ext cx="5151128" cy="1446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fr-FR" sz="8800" b="1" dirty="0">
                  <a:solidFill>
                    <a:schemeClr val="tx1"/>
                  </a:solidFill>
                  <a:latin typeface="Agency FB" panose="020B0503020202020204" pitchFamily="34" charset="0"/>
                </a:rPr>
                <a:t>ICOME </a:t>
              </a:r>
              <a:r>
                <a:rPr lang="fr-FR" sz="8800" b="1" dirty="0" smtClean="0">
                  <a:solidFill>
                    <a:schemeClr val="tx1"/>
                  </a:solidFill>
                  <a:latin typeface="Agency FB" panose="020B0503020202020204" pitchFamily="34" charset="0"/>
                </a:rPr>
                <a:t>2021</a:t>
              </a:r>
              <a:endParaRPr lang="fr-FR" sz="8800" b="1" dirty="0">
                <a:solidFill>
                  <a:schemeClr val="tx1"/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30" name="Rectangle 29"/>
          <p:cNvSpPr/>
          <p:nvPr userDrawn="1"/>
        </p:nvSpPr>
        <p:spPr>
          <a:xfrm>
            <a:off x="0" y="462170"/>
            <a:ext cx="12189647" cy="5853399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819400" y="1839132"/>
            <a:ext cx="9009743" cy="2551873"/>
          </a:xfrm>
        </p:spPr>
        <p:txBody>
          <a:bodyPr anchor="b">
            <a:normAutofit/>
          </a:bodyPr>
          <a:lstStyle>
            <a:lvl1pPr algn="l">
              <a:defRPr sz="5400" cap="small" baseline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contribution</a:t>
            </a:r>
            <a:br>
              <a:rPr lang="fr-FR" dirty="0"/>
            </a:br>
            <a:r>
              <a:rPr lang="fr-FR" dirty="0"/>
              <a:t>(Font : Agency FB, size 54, Small </a:t>
            </a:r>
            <a:r>
              <a:rPr lang="fr-FR" dirty="0" err="1"/>
              <a:t>capitals</a:t>
            </a:r>
            <a:r>
              <a:rPr lang="fr-FR" dirty="0"/>
              <a:t>)</a:t>
            </a:r>
          </a:p>
        </p:txBody>
      </p:sp>
      <p:sp>
        <p:nvSpPr>
          <p:cNvPr id="3" name="Espace réservé pour une image 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0696" y="1835076"/>
            <a:ext cx="2495087" cy="2555930"/>
          </a:xfr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2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Institution Logos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308537" y="4630298"/>
            <a:ext cx="11548445" cy="148066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>
                    <a:lumMod val="50000"/>
                  </a:schemeClr>
                </a:solidFill>
                <a:latin typeface="Nyala" panose="02000504070300020003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Speaker </a:t>
            </a:r>
            <a:r>
              <a:rPr lang="fr-FR" dirty="0" err="1"/>
              <a:t>name</a:t>
            </a:r>
            <a:r>
              <a:rPr lang="fr-FR" dirty="0"/>
              <a:t> / Speaker e-mail(Font: Nyala, size 20)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Speaker </a:t>
            </a:r>
            <a:r>
              <a:rPr lang="fr-FR" dirty="0"/>
              <a:t>Affiliations (Font: Nyala, size 20)</a:t>
            </a:r>
            <a:br>
              <a:rPr lang="fr-FR" dirty="0"/>
            </a:br>
            <a:r>
              <a:rPr lang="fr-FR" dirty="0"/>
              <a:t>Speaker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address</a:t>
            </a:r>
            <a:endParaRPr lang="fr-FR" dirty="0"/>
          </a:p>
        </p:txBody>
      </p:sp>
      <p:sp>
        <p:nvSpPr>
          <p:cNvPr id="47" name="Rectangle à coins arrondis 46"/>
          <p:cNvSpPr/>
          <p:nvPr userDrawn="1"/>
        </p:nvSpPr>
        <p:spPr>
          <a:xfrm>
            <a:off x="34510" y="1609623"/>
            <a:ext cx="12056400" cy="4690610"/>
          </a:xfrm>
          <a:prstGeom prst="roundRect">
            <a:avLst>
              <a:gd name="adj" fmla="val 2003"/>
            </a:avLst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 userDrawn="1"/>
        </p:nvSpPr>
        <p:spPr>
          <a:xfrm>
            <a:off x="94017" y="1606360"/>
            <a:ext cx="12056758" cy="4722925"/>
          </a:xfrm>
          <a:prstGeom prst="roundRect">
            <a:avLst>
              <a:gd name="adj" fmla="val 2003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 userDrawn="1"/>
        </p:nvCxnSpPr>
        <p:spPr>
          <a:xfrm flipH="1" flipV="1">
            <a:off x="1445472" y="6285037"/>
            <a:ext cx="9425874" cy="1086"/>
          </a:xfrm>
          <a:prstGeom prst="line">
            <a:avLst/>
          </a:prstGeom>
          <a:ln w="1905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4B88E0E-EBA3-4643-B0F3-7EB7383321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12758" y="6334434"/>
            <a:ext cx="9443687" cy="52829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spc="3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Travailler chez UNIVERSITE DE LORRAINE - UFR Arts Lettres et Langues - Metz.  Emploi, opportunités de carrière et recrutements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0" r="14992" b="9022"/>
          <a:stretch/>
        </p:blipFill>
        <p:spPr bwMode="auto">
          <a:xfrm>
            <a:off x="12827" y="87773"/>
            <a:ext cx="968898" cy="52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go ENS Paris Saclay 2 - Science Accueil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7" t="14674" r="2162" b="28797"/>
          <a:stretch/>
        </p:blipFill>
        <p:spPr bwMode="auto">
          <a:xfrm>
            <a:off x="24063" y="808972"/>
            <a:ext cx="1066823" cy="54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t d'Accueil | lermab.univ-lorraine.fr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42" y="157335"/>
            <a:ext cx="555709" cy="36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UTHPL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7" y="551986"/>
            <a:ext cx="675656" cy="35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aboratoire de Mécanique et Technologie (LMT) | ENS-PARIS-SACLAY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9" b="40680"/>
          <a:stretch/>
        </p:blipFill>
        <p:spPr bwMode="auto">
          <a:xfrm>
            <a:off x="972948" y="997810"/>
            <a:ext cx="486070" cy="27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ccueil | iut-epinal.univ-lorraine.fr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62" y="505812"/>
            <a:ext cx="467910" cy="32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486252" y="-2946"/>
            <a:ext cx="10629900" cy="1600200"/>
          </a:xfrm>
          <a:prstGeom prst="rect">
            <a:avLst/>
          </a:prstGeom>
        </p:spPr>
      </p:pic>
      <p:grpSp>
        <p:nvGrpSpPr>
          <p:cNvPr id="49" name="Groupe 48"/>
          <p:cNvGrpSpPr/>
          <p:nvPr userDrawn="1"/>
        </p:nvGrpSpPr>
        <p:grpSpPr>
          <a:xfrm>
            <a:off x="10856447" y="6258119"/>
            <a:ext cx="1460759" cy="717630"/>
            <a:chOff x="6176893" y="4136195"/>
            <a:chExt cx="1460758" cy="717630"/>
          </a:xfrm>
        </p:grpSpPr>
        <p:sp>
          <p:nvSpPr>
            <p:cNvPr id="50" name="Rectangle 49"/>
            <p:cNvSpPr/>
            <p:nvPr userDrawn="1"/>
          </p:nvSpPr>
          <p:spPr>
            <a:xfrm flipH="1">
              <a:off x="6191791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 smtClean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  <a:endParaRPr lang="fr-FR" sz="8000" dirty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Nyala" panose="02000504070300020003"/>
                <a:ea typeface="Microsoft Himalaya" panose="01010100010101010101" pitchFamily="2" charset="0"/>
                <a:cs typeface="Microsoft Himalaya" panose="01010100010101010101" pitchFamily="2" charset="0"/>
              </a:endParaRPr>
            </a:p>
          </p:txBody>
        </p:sp>
        <p:sp>
          <p:nvSpPr>
            <p:cNvPr id="51" name="Rectangle 50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 smtClean="0">
                  <a:ln w="3175">
                    <a:noFill/>
                  </a:ln>
                  <a:solidFill>
                    <a:srgbClr val="FF660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52" name="Rectangle 51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 smtClean="0">
                  <a:ln w="38100">
                    <a:noFill/>
                  </a:ln>
                  <a:solidFill>
                    <a:srgbClr val="FFC000"/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  <a:endParaRPr lang="fr-FR" sz="2400" b="1" dirty="0">
                <a:ln w="38100">
                  <a:noFill/>
                </a:ln>
                <a:solidFill>
                  <a:srgbClr val="FFC000"/>
                </a:solidFill>
                <a:latin typeface="Agency FB" pitchFamily="34" charset="0"/>
                <a:cs typeface="Estrangelo Edessa" pitchFamily="66" charset="0"/>
              </a:endParaRPr>
            </a:p>
          </p:txBody>
        </p:sp>
      </p:grp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281" y="5670343"/>
            <a:ext cx="1035221" cy="542333"/>
          </a:xfrm>
          <a:prstGeom prst="rect">
            <a:avLst/>
          </a:prstGeom>
        </p:spPr>
      </p:pic>
      <p:sp>
        <p:nvSpPr>
          <p:cNvPr id="53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1430892" y="6306583"/>
            <a:ext cx="5272566" cy="55141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900" b="1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Speaker /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B5260282-70DE-4EB2-92A9-21A7107ED1A5}"/>
              </a:ext>
            </a:extLst>
          </p:cNvPr>
          <p:cNvSpPr txBox="1"/>
          <p:nvPr userDrawn="1"/>
        </p:nvSpPr>
        <p:spPr>
          <a:xfrm>
            <a:off x="7156050" y="6385497"/>
            <a:ext cx="345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ICOME 21, June 9-11, Metz, France</a:t>
            </a:r>
          </a:p>
        </p:txBody>
      </p:sp>
      <p:grpSp>
        <p:nvGrpSpPr>
          <p:cNvPr id="61" name="Groupe 60"/>
          <p:cNvGrpSpPr/>
          <p:nvPr userDrawn="1"/>
        </p:nvGrpSpPr>
        <p:grpSpPr>
          <a:xfrm>
            <a:off x="55558" y="6215070"/>
            <a:ext cx="1389916" cy="715772"/>
            <a:chOff x="6176893" y="4136195"/>
            <a:chExt cx="1460758" cy="717630"/>
          </a:xfrm>
        </p:grpSpPr>
        <p:sp>
          <p:nvSpPr>
            <p:cNvPr id="62" name="Rectangle 61"/>
            <p:cNvSpPr/>
            <p:nvPr userDrawn="1"/>
          </p:nvSpPr>
          <p:spPr>
            <a:xfrm flipH="1">
              <a:off x="6191790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 smtClean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  <a:endParaRPr lang="fr-FR" sz="8000" dirty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Nyala" panose="02000504070300020003"/>
                <a:ea typeface="Microsoft Himalaya" panose="01010100010101010101" pitchFamily="2" charset="0"/>
                <a:cs typeface="Microsoft Himalaya" panose="01010100010101010101" pitchFamily="2" charset="0"/>
              </a:endParaRPr>
            </a:p>
          </p:txBody>
        </p:sp>
        <p:sp>
          <p:nvSpPr>
            <p:cNvPr id="63" name="Rectangle 62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 smtClean="0">
                  <a:ln w="3175">
                    <a:noFill/>
                  </a:ln>
                  <a:solidFill>
                    <a:srgbClr val="0070C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64" name="Rectangle 63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 smtClean="0">
                  <a:ln w="38100">
                    <a:noFill/>
                  </a:ln>
                  <a:solidFill>
                    <a:schemeClr val="accent2">
                      <a:lumMod val="75000"/>
                    </a:schemeClr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  <a:endParaRPr lang="fr-FR" sz="2400" b="1" dirty="0">
                <a:ln w="38100">
                  <a:noFill/>
                </a:ln>
                <a:solidFill>
                  <a:schemeClr val="accent2">
                    <a:lumMod val="75000"/>
                  </a:schemeClr>
                </a:solidFill>
                <a:latin typeface="Agency FB" pitchFamily="34" charset="0"/>
                <a:cs typeface="Estrangelo Edessa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398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F4B88E0E-EBA3-4643-B0F3-7EB7383321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0562" y="6307412"/>
            <a:ext cx="11326363" cy="52550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spc="3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fr-FR" sz="1200" i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200" i="1" dirty="0">
              <a:solidFill>
                <a:srgbClr val="00206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354765" y="514529"/>
            <a:ext cx="11584689" cy="5489501"/>
            <a:chOff x="119629" y="561697"/>
            <a:chExt cx="12538280" cy="5489501"/>
          </a:xfrm>
          <a:effectLst/>
        </p:grpSpPr>
        <p:grpSp>
          <p:nvGrpSpPr>
            <p:cNvPr id="11" name="Groupe 10"/>
            <p:cNvGrpSpPr/>
            <p:nvPr userDrawn="1"/>
          </p:nvGrpSpPr>
          <p:grpSpPr>
            <a:xfrm>
              <a:off x="1854920" y="561697"/>
              <a:ext cx="10802989" cy="5489501"/>
              <a:chOff x="1828794" y="117562"/>
              <a:chExt cx="10802989" cy="5489501"/>
            </a:xfrm>
          </p:grpSpPr>
          <p:sp>
            <p:nvSpPr>
              <p:cNvPr id="14" name="ZoneTexte 13"/>
              <p:cNvSpPr txBox="1"/>
              <p:nvPr userDrawn="1"/>
            </p:nvSpPr>
            <p:spPr>
              <a:xfrm>
                <a:off x="1828794" y="117562"/>
                <a:ext cx="1080298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6600"/>
                    </a:solidFill>
                    <a:latin typeface="Agency FB" panose="020B0503020202020204" pitchFamily="34" charset="0"/>
                  </a:rPr>
                  <a:t>MATERIALS</a:t>
                </a:r>
              </a:p>
            </p:txBody>
          </p:sp>
          <p:sp>
            <p:nvSpPr>
              <p:cNvPr id="15" name="ZoneTexte 14"/>
              <p:cNvSpPr txBox="1"/>
              <p:nvPr userDrawn="1"/>
            </p:nvSpPr>
            <p:spPr>
              <a:xfrm>
                <a:off x="4698273" y="2360020"/>
                <a:ext cx="7672379" cy="324704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r>
                  <a:rPr lang="fr-FR" sz="20500" b="1" dirty="0">
                    <a:solidFill>
                      <a:srgbClr val="FFC000"/>
                    </a:solidFill>
                    <a:latin typeface="Agency FB" panose="020B0503020202020204" pitchFamily="34" charset="0"/>
                  </a:rPr>
                  <a:t>ENERGY</a:t>
                </a:r>
              </a:p>
            </p:txBody>
          </p:sp>
        </p:grpSp>
        <p:sp>
          <p:nvSpPr>
            <p:cNvPr id="12" name="ZoneTexte 11"/>
            <p:cNvSpPr txBox="1"/>
            <p:nvPr userDrawn="1"/>
          </p:nvSpPr>
          <p:spPr>
            <a:xfrm>
              <a:off x="119629" y="3774842"/>
              <a:ext cx="5151128" cy="144655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fr-FR" sz="8800" b="1" dirty="0">
                  <a:solidFill>
                    <a:schemeClr val="tx1"/>
                  </a:solidFill>
                  <a:latin typeface="Agency FB" panose="020B0503020202020204" pitchFamily="34" charset="0"/>
                </a:rPr>
                <a:t>ICOME </a:t>
              </a:r>
              <a:r>
                <a:rPr lang="fr-FR" sz="8800" b="1" dirty="0" smtClean="0">
                  <a:solidFill>
                    <a:schemeClr val="tx1"/>
                  </a:solidFill>
                  <a:latin typeface="Agency FB" panose="020B0503020202020204" pitchFamily="34" charset="0"/>
                </a:rPr>
                <a:t>2021</a:t>
              </a:r>
              <a:endParaRPr lang="fr-FR" sz="8800" b="1" dirty="0">
                <a:solidFill>
                  <a:schemeClr val="tx1"/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30170" y="104154"/>
            <a:ext cx="12096755" cy="6281343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cxnSp>
        <p:nvCxnSpPr>
          <p:cNvPr id="18" name="Connecteur droit 17"/>
          <p:cNvCxnSpPr/>
          <p:nvPr userDrawn="1"/>
        </p:nvCxnSpPr>
        <p:spPr>
          <a:xfrm flipH="1">
            <a:off x="800562" y="6366643"/>
            <a:ext cx="11280775" cy="0"/>
          </a:xfrm>
          <a:prstGeom prst="line">
            <a:avLst/>
          </a:prstGeom>
          <a:ln w="28575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 userDrawn="1"/>
        </p:nvSpPr>
        <p:spPr>
          <a:xfrm>
            <a:off x="-31797" y="0"/>
            <a:ext cx="12240000" cy="76980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cxnSp>
        <p:nvCxnSpPr>
          <p:cNvPr id="25" name="Connecteur droit 24"/>
          <p:cNvCxnSpPr/>
          <p:nvPr userDrawn="1"/>
        </p:nvCxnSpPr>
        <p:spPr>
          <a:xfrm>
            <a:off x="-39189" y="764930"/>
            <a:ext cx="1223326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-15010" y="6296840"/>
            <a:ext cx="803990" cy="5799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Sous-titre 2"/>
          <p:cNvSpPr txBox="1">
            <a:spLocks/>
          </p:cNvSpPr>
          <p:nvPr userDrawn="1"/>
        </p:nvSpPr>
        <p:spPr>
          <a:xfrm>
            <a:off x="-17363" y="6295767"/>
            <a:ext cx="798246" cy="562233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yala" panose="02000504070300020003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23FDD-1C6E-48B2-A4C7-7C14B14C1961}" type="slidenum">
              <a:rPr lang="fr-FR" sz="2000" b="1" smtClean="0">
                <a:solidFill>
                  <a:schemeClr val="bg1"/>
                </a:solidFill>
                <a:effectLst/>
                <a:latin typeface="Nyala" panose="02000504070300020003" pitchFamily="2" charset="0"/>
              </a:rPr>
              <a:pPr/>
              <a:t>‹N°›</a:t>
            </a:fld>
            <a:endParaRPr lang="fr-FR" sz="1800" b="1" dirty="0">
              <a:solidFill>
                <a:schemeClr val="bg1"/>
              </a:solidFill>
              <a:effectLst/>
              <a:latin typeface="Nyala" panose="02000504070300020003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4171" y="31388"/>
            <a:ext cx="11887200" cy="728670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74171" y="851357"/>
            <a:ext cx="11887200" cy="611441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Subtitle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200122" y="1548108"/>
            <a:ext cx="11881215" cy="4584498"/>
          </a:xfrm>
        </p:spPr>
        <p:txBody>
          <a:bodyPr>
            <a:normAutofit/>
          </a:bodyPr>
          <a:lstStyle>
            <a:lvl1pPr marL="0" indent="0" defTabSz="441325">
              <a:buFont typeface="Wingdings" panose="05000000000000000000" pitchFamily="2" charset="2"/>
              <a:buNone/>
              <a:defRPr sz="2800" baseline="0">
                <a:latin typeface="Agency FB" panose="020B0503020202020204" pitchFamily="34" charset="0"/>
              </a:defRPr>
            </a:lvl1pPr>
            <a:lvl2pPr marL="685800" indent="-228600">
              <a:buClr>
                <a:srgbClr val="FF6600"/>
              </a:buClr>
              <a:buSzPct val="75000"/>
              <a:buFont typeface="Wingdings" panose="05000000000000000000" pitchFamily="2" charset="2"/>
              <a:buChar char="ü"/>
              <a:defRPr sz="2800" baseline="0">
                <a:latin typeface="Agency FB" panose="020B0503020202020204" pitchFamily="34" charset="0"/>
              </a:defRPr>
            </a:lvl2pPr>
            <a:lvl3pPr marL="1143000" indent="-228600">
              <a:buClr>
                <a:srgbClr val="00B050"/>
              </a:buClr>
              <a:buSzPct val="100000"/>
              <a:buFont typeface="Nyala" panose="02000504070300020003" pitchFamily="2" charset="0"/>
              <a:buChar char="&amp;"/>
              <a:defRPr sz="2800" baseline="0">
                <a:latin typeface="Agency FB" panose="020B0503020202020204" pitchFamily="34" charset="0"/>
              </a:defRPr>
            </a:lvl3pPr>
            <a:lvl4pPr>
              <a:defRPr sz="2800">
                <a:latin typeface="Agency FB" panose="020B0503020202020204" pitchFamily="34" charset="0"/>
              </a:defRPr>
            </a:lvl4pPr>
            <a:lvl5pPr>
              <a:defRPr sz="2800">
                <a:latin typeface="Agency FB" panose="020B0503020202020204" pitchFamily="34" charset="0"/>
              </a:defRPr>
            </a:lvl5pPr>
          </a:lstStyle>
          <a:p>
            <a:pPr lvl="0"/>
            <a:r>
              <a:rPr lang="fr-FR" dirty="0"/>
              <a:t>Texte</a:t>
            </a:r>
          </a:p>
          <a:p>
            <a:pPr lvl="1"/>
            <a:r>
              <a:rPr lang="fr-FR" dirty="0"/>
              <a:t> item 1</a:t>
            </a:r>
          </a:p>
          <a:p>
            <a:pPr lvl="2"/>
            <a:r>
              <a:rPr lang="fr-FR" dirty="0"/>
              <a:t> item 2</a:t>
            </a:r>
          </a:p>
          <a:p>
            <a:pPr lvl="1"/>
            <a:endParaRPr lang="fr-FR" dirty="0"/>
          </a:p>
        </p:txBody>
      </p:sp>
      <p:cxnSp>
        <p:nvCxnSpPr>
          <p:cNvPr id="32" name="Connecteur droit 31"/>
          <p:cNvCxnSpPr/>
          <p:nvPr userDrawn="1"/>
        </p:nvCxnSpPr>
        <p:spPr>
          <a:xfrm flipV="1">
            <a:off x="5980562" y="6343611"/>
            <a:ext cx="2" cy="4816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788981" y="6385497"/>
            <a:ext cx="5191582" cy="47250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900" b="1" baseline="0">
                <a:solidFill>
                  <a:schemeClr val="bg1"/>
                </a:solidFill>
                <a:latin typeface="Agency FB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Speaker / </a:t>
            </a:r>
            <a:r>
              <a:rPr lang="fr-FR" dirty="0" err="1"/>
              <a:t>Title</a:t>
            </a:r>
            <a:endParaRPr lang="fr-FR" dirty="0"/>
          </a:p>
        </p:txBody>
      </p:sp>
      <p:grpSp>
        <p:nvGrpSpPr>
          <p:cNvPr id="20" name="Groupe 19"/>
          <p:cNvGrpSpPr/>
          <p:nvPr userDrawn="1"/>
        </p:nvGrpSpPr>
        <p:grpSpPr>
          <a:xfrm>
            <a:off x="10806580" y="390709"/>
            <a:ext cx="1460759" cy="717630"/>
            <a:chOff x="6176893" y="4136195"/>
            <a:chExt cx="1460758" cy="717630"/>
          </a:xfrm>
        </p:grpSpPr>
        <p:sp>
          <p:nvSpPr>
            <p:cNvPr id="21" name="Rectangle 20"/>
            <p:cNvSpPr/>
            <p:nvPr userDrawn="1"/>
          </p:nvSpPr>
          <p:spPr>
            <a:xfrm flipH="1">
              <a:off x="6191791" y="4183152"/>
              <a:ext cx="530371" cy="5870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anchor="ctr" anchorCtr="0">
              <a:noAutofit/>
            </a:bodyPr>
            <a:lstStyle/>
            <a:p>
              <a:pPr algn="ctr"/>
              <a:r>
                <a:rPr lang="fr-FR" sz="8000" dirty="0">
                  <a:ln w="19050">
                    <a:solidFill>
                      <a:srgbClr val="0070C0"/>
                    </a:solidFill>
                  </a:ln>
                  <a:solidFill>
                    <a:schemeClr val="bg1"/>
                  </a:solidFill>
                  <a:latin typeface="Nyala" panose="02000504070300020003"/>
                  <a:ea typeface="Microsoft Himalaya" panose="01010100010101010101" pitchFamily="2" charset="0"/>
                  <a:cs typeface="Microsoft Himalaya" panose="01010100010101010101" pitchFamily="2" charset="0"/>
                </a:rPr>
                <a:t>&amp;</a:t>
              </a: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176893" y="4136195"/>
              <a:ext cx="14607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r"/>
              <a:r>
                <a:rPr lang="fr-FR" sz="2400" b="1" dirty="0">
                  <a:ln w="3175">
                    <a:noFill/>
                  </a:ln>
                  <a:solidFill>
                    <a:srgbClr val="FF6600"/>
                  </a:solidFill>
                  <a:latin typeface="Agency FB" pitchFamily="34" charset="0"/>
                  <a:cs typeface="Estrangelo Edessa" pitchFamily="66" charset="0"/>
                </a:rPr>
                <a:t>MATERIALS</a:t>
              </a: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62032" y="4392160"/>
              <a:ext cx="1075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fr-FR" sz="2400" b="1" dirty="0">
                  <a:ln w="38100">
                    <a:noFill/>
                  </a:ln>
                  <a:solidFill>
                    <a:srgbClr val="FFC000"/>
                  </a:solidFill>
                  <a:latin typeface="Agency FB" pitchFamily="34" charset="0"/>
                  <a:cs typeface="Estrangelo Edessa" pitchFamily="66" charset="0"/>
                </a:rPr>
                <a:t>ENERGY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B5260282-70DE-4EB2-92A9-21A7107ED1A5}"/>
              </a:ext>
            </a:extLst>
          </p:cNvPr>
          <p:cNvSpPr txBox="1"/>
          <p:nvPr userDrawn="1"/>
        </p:nvSpPr>
        <p:spPr>
          <a:xfrm>
            <a:off x="7156050" y="6385497"/>
            <a:ext cx="345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ICOME 21, June 9-11, Metz, France</a:t>
            </a:r>
          </a:p>
        </p:txBody>
      </p:sp>
    </p:spTree>
    <p:extLst>
      <p:ext uri="{BB962C8B-B14F-4D97-AF65-F5344CB8AC3E}">
        <p14:creationId xmlns:p14="http://schemas.microsoft.com/office/powerpoint/2010/main" val="193939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D9CC-0AAA-4976-8B29-84B6CE779455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6B51-3D54-45C5-B2B8-6537FEBA8A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3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901043" y="1855461"/>
            <a:ext cx="9009743" cy="255187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80696" y="1855460"/>
            <a:ext cx="2405353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800" b="1" cap="small" dirty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  <a:ea typeface="+mj-ea"/>
                <a:cs typeface="+mj-cs"/>
              </a:rPr>
              <a:t>Logo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fr-FR" sz="2800" b="1" cap="small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800" b="1" dirty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02080" y="6313607"/>
            <a:ext cx="4989293" cy="524073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03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8981" y="6376070"/>
            <a:ext cx="5191582" cy="47250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Context</a:t>
            </a:r>
            <a:r>
              <a:rPr lang="fr-FR" dirty="0"/>
              <a:t> /objectives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9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809944" y="6372520"/>
            <a:ext cx="5185503" cy="476053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Model, Method </a:t>
            </a:r>
            <a:r>
              <a:rPr lang="en-GB" dirty="0" smtClean="0">
                <a:latin typeface="Nyala" panose="02000504070300020003" pitchFamily="2" charset="0"/>
              </a:rPr>
              <a:t>&amp;</a:t>
            </a:r>
            <a:r>
              <a:rPr lang="en-GB" dirty="0" smtClean="0"/>
              <a:t> Approach</a:t>
            </a:r>
          </a:p>
        </p:txBody>
      </p:sp>
    </p:spTree>
    <p:extLst>
      <p:ext uri="{BB962C8B-B14F-4D97-AF65-F5344CB8AC3E}">
        <p14:creationId xmlns:p14="http://schemas.microsoft.com/office/powerpoint/2010/main" val="30213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88981" y="6376070"/>
            <a:ext cx="5191582" cy="47250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11</Words>
  <Application>Microsoft Office PowerPoint</Application>
  <PresentationFormat>Grand écran</PresentationFormat>
  <Paragraphs>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4" baseType="lpstr">
      <vt:lpstr>Agency FB</vt:lpstr>
      <vt:lpstr>Arial</vt:lpstr>
      <vt:lpstr>Calibri</vt:lpstr>
      <vt:lpstr>Calibri Light</vt:lpstr>
      <vt:lpstr>Estrangelo Edessa</vt:lpstr>
      <vt:lpstr>Microsoft Himalaya</vt:lpstr>
      <vt:lpstr>Nyala</vt:lpstr>
      <vt:lpstr>Palatino Linotype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ULR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ahamami</dc:creator>
  <cp:lastModifiedBy>Souad Morsli</cp:lastModifiedBy>
  <cp:revision>89</cp:revision>
  <dcterms:created xsi:type="dcterms:W3CDTF">2016-04-03T21:13:10Z</dcterms:created>
  <dcterms:modified xsi:type="dcterms:W3CDTF">2021-05-23T22:19:38Z</dcterms:modified>
</cp:coreProperties>
</file>